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7" r:id="rId4"/>
  </p:sldMasterIdLst>
  <p:notesMasterIdLst>
    <p:notesMasterId r:id="rId13"/>
  </p:notesMasterIdLst>
  <p:sldIdLst>
    <p:sldId id="266" r:id="rId5"/>
    <p:sldId id="267" r:id="rId6"/>
    <p:sldId id="257" r:id="rId7"/>
    <p:sldId id="268" r:id="rId8"/>
    <p:sldId id="269" r:id="rId9"/>
    <p:sldId id="270" r:id="rId10"/>
    <p:sldId id="272" r:id="rId11"/>
    <p:sldId id="27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3d1" qsCatId="3D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93252BB-1661-4EF1-B4B4-B609E884D6B5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400" b="1" u="sng" dirty="0"/>
            <a:t>Data sources</a:t>
          </a:r>
          <a:r>
            <a:rPr lang="en-US" sz="1400" dirty="0"/>
            <a:t>: Public dataset</a:t>
          </a:r>
          <a:endParaRPr lang="en-US" sz="1200" dirty="0"/>
        </a:p>
      </dgm:t>
    </dgm:pt>
    <dgm:pt modelId="{5A04EF90-0F09-4424-BA8F-063E80337D8E}" type="parTrans" cxnId="{095425F3-197C-4E69-84D5-0C51196EF1C6}">
      <dgm:prSet/>
      <dgm:spPr/>
      <dgm:t>
        <a:bodyPr/>
        <a:lstStyle/>
        <a:p>
          <a:endParaRPr lang="en-US"/>
        </a:p>
      </dgm:t>
    </dgm:pt>
    <dgm:pt modelId="{54292CB0-011E-4706-9294-372AD5816BB9}" type="sibTrans" cxnId="{095425F3-197C-4E69-84D5-0C51196EF1C6}">
      <dgm:prSet/>
      <dgm:spPr/>
      <dgm:t>
        <a:bodyPr/>
        <a:lstStyle/>
        <a:p>
          <a:endParaRPr lang="en-US"/>
        </a:p>
      </dgm:t>
    </dgm:pt>
    <dgm:pt modelId="{1777E161-D0DE-4D31-91FE-E2AD8AAC6AAC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N" sz="1200" b="1" u="sng" dirty="0"/>
            <a:t>Data visualization tools</a:t>
          </a:r>
          <a:r>
            <a:rPr lang="en-IN" sz="1200" dirty="0"/>
            <a:t>: Pandas plotting, Matplotlib, Seaborn</a:t>
          </a:r>
          <a:endParaRPr lang="en-US" sz="1200" dirty="0"/>
        </a:p>
      </dgm:t>
    </dgm:pt>
    <dgm:pt modelId="{50E45982-4B36-4BD3-ABAD-204FBA61FF0E}" type="parTrans" cxnId="{A341BC0D-6DD3-4979-9832-08DC41068DC6}">
      <dgm:prSet/>
      <dgm:spPr/>
      <dgm:t>
        <a:bodyPr/>
        <a:lstStyle/>
        <a:p>
          <a:endParaRPr lang="en-US"/>
        </a:p>
      </dgm:t>
    </dgm:pt>
    <dgm:pt modelId="{FB489039-8D8A-4FC2-9B37-994383FDE902}" type="sibTrans" cxnId="{A341BC0D-6DD3-4979-9832-08DC41068DC6}">
      <dgm:prSet/>
      <dgm:spPr/>
      <dgm:t>
        <a:bodyPr/>
        <a:lstStyle/>
        <a:p>
          <a:endParaRPr lang="en-US"/>
        </a:p>
      </dgm:t>
    </dgm:pt>
    <dgm:pt modelId="{A0E3938A-38FD-4C6B-BC76-DCF294EE93D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1600" b="1" u="sng" dirty="0"/>
            <a:t>Reporting tools </a:t>
          </a:r>
          <a:r>
            <a:rPr lang="en-IN" sz="1600" dirty="0"/>
            <a:t>: Google Collab</a:t>
          </a:r>
          <a:endParaRPr lang="en-US" sz="1200" dirty="0"/>
        </a:p>
      </dgm:t>
    </dgm:pt>
    <dgm:pt modelId="{8655D1BC-F152-4DA3-90FE-11A6554E87C9}" type="parTrans" cxnId="{F1960191-6C4D-45E6-A70C-022CDEE00113}">
      <dgm:prSet/>
      <dgm:spPr/>
      <dgm:t>
        <a:bodyPr/>
        <a:lstStyle/>
        <a:p>
          <a:endParaRPr lang="en-US"/>
        </a:p>
      </dgm:t>
    </dgm:pt>
    <dgm:pt modelId="{7DE219E0-15AA-4B4B-9BED-F21993E27992}" type="sibTrans" cxnId="{F1960191-6C4D-45E6-A70C-022CDEE00113}">
      <dgm:prSet/>
      <dgm:spPr/>
      <dgm:t>
        <a:bodyPr/>
        <a:lstStyle/>
        <a:p>
          <a:endParaRPr lang="en-US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FF6CE53-2172-43E4-BC33-3C48272DDCF0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 custScaleX="171310" custScaleY="169066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C6C18185-40AF-48A2-8685-C39F432C8E8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 custScaleX="114955" custScaleY="166481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8156E8E0-9CDC-4EAB-A61D-AF474D6D9368}" type="pres">
      <dgm:prSet presAssocID="{A0E3938A-38FD-4C6B-BC76-DCF294EE93DC}" presName="iconRect" presStyleLbl="node1" presStyleIdx="2" presStyleCnt="3" custLinFactNeighborY="57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 custScaleX="147985" custScaleY="147920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1190808" y="578257"/>
          <a:ext cx="1303875" cy="1303875"/>
        </a:xfrm>
        <a:prstGeom prst="round2DiagRect">
          <a:avLst>
            <a:gd name="adj1" fmla="val 29727"/>
            <a:gd name="adj2" fmla="val 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1468683" y="856132"/>
          <a:ext cx="748125" cy="748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11870" y="2039620"/>
          <a:ext cx="3661751" cy="12172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1" u="sng" kern="1200" dirty="0"/>
            <a:t>Data sources</a:t>
          </a:r>
          <a:r>
            <a:rPr lang="en-US" sz="1400" kern="1200" dirty="0"/>
            <a:t>: Public dataset</a:t>
          </a:r>
          <a:endParaRPr lang="en-US" sz="1200" kern="1200" dirty="0"/>
        </a:p>
      </dsp:txBody>
      <dsp:txXfrm>
        <a:off x="11870" y="2039620"/>
        <a:ext cx="3661751" cy="1217275"/>
      </dsp:txXfrm>
    </dsp:sp>
    <dsp:sp modelId="{0E81F59E-BE24-4A43-8B4D-78AE486DB35A}">
      <dsp:nvSpPr>
        <dsp:cNvPr id="0" name=""/>
        <dsp:cNvSpPr/>
      </dsp:nvSpPr>
      <dsp:spPr>
        <a:xfrm>
          <a:off x="4624328" y="582910"/>
          <a:ext cx="1303875" cy="1303875"/>
        </a:xfrm>
        <a:prstGeom prst="round2DiagRect">
          <a:avLst>
            <a:gd name="adj1" fmla="val 29727"/>
            <a:gd name="adj2" fmla="val 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3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902203" y="860785"/>
          <a:ext cx="748125" cy="748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4047684" y="2053579"/>
          <a:ext cx="2457163" cy="11986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200" b="1" u="sng" kern="1200" dirty="0"/>
            <a:t>Data visualization tools</a:t>
          </a:r>
          <a:r>
            <a:rPr lang="en-IN" sz="1200" kern="1200" dirty="0"/>
            <a:t>: Pandas plotting, Matplotlib, Seaborn</a:t>
          </a:r>
          <a:endParaRPr lang="en-US" sz="1200" kern="1200" dirty="0"/>
        </a:p>
      </dsp:txBody>
      <dsp:txXfrm>
        <a:off x="4047684" y="2053579"/>
        <a:ext cx="2457163" cy="1198663"/>
      </dsp:txXfrm>
    </dsp:sp>
    <dsp:sp modelId="{81253FDF-02A1-40D1-89CA-3EA7AF168FD7}">
      <dsp:nvSpPr>
        <dsp:cNvPr id="0" name=""/>
        <dsp:cNvSpPr/>
      </dsp:nvSpPr>
      <dsp:spPr>
        <a:xfrm>
          <a:off x="7808562" y="616320"/>
          <a:ext cx="1303875" cy="1303875"/>
        </a:xfrm>
        <a:prstGeom prst="round2DiagRect">
          <a:avLst>
            <a:gd name="adj1" fmla="val 29727"/>
            <a:gd name="adj2" fmla="val 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4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8086437" y="898512"/>
          <a:ext cx="748125" cy="748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878910" y="2153808"/>
          <a:ext cx="3163179" cy="10650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u="sng" kern="1200" dirty="0"/>
            <a:t>Reporting tools </a:t>
          </a:r>
          <a:r>
            <a:rPr lang="en-IN" sz="1600" kern="1200" dirty="0"/>
            <a:t>: Google Collab</a:t>
          </a:r>
          <a:endParaRPr lang="en-US" sz="1200" kern="1200" dirty="0"/>
        </a:p>
      </dsp:txBody>
      <dsp:txXfrm>
        <a:off x="6878910" y="2153808"/>
        <a:ext cx="3163179" cy="10650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3A52079-6997-47B8-B262-4ED5D2EA2D74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00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189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A60CC4-6CA2-4A99-B83B-711E420D000E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594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640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5238998-10EA-455D-8FDC-3EBC7E198582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26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695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417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050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028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E378FF3-85EA-48E5-8D8C-1DB156807E49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92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94F13-1676-4B68-A383-661B657F6E63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906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CB83234-995D-4149-8E1E-BC120E9070D5}" type="datetime1">
              <a:rPr lang="en-US" smtClean="0"/>
              <a:t>3/5/2024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40786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E-commerce analysis report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- By Ganesh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88A1A-13DD-251C-A1A9-38FEB3DA0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038CD-4AE0-2B6F-C743-26789068C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Analyzing the provided e-commerce dataset were the data collected from various Indian e-commerce platforms our aim is to extract valuable insights like </a:t>
            </a:r>
            <a:r>
              <a:rPr lang="en-US" sz="2400" b="1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customer behavior , product trends , potential pricing strategies</a:t>
            </a:r>
            <a:r>
              <a:rPr lang="en-US" sz="2400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which assists in decision making of organization and improve the </a:t>
            </a:r>
            <a:r>
              <a:rPr lang="en-US" sz="2400" b="1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customer experiences on e-commerce</a:t>
            </a:r>
            <a:r>
              <a:rPr lang="en-US" sz="2400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7412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Tools used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7924419"/>
              </p:ext>
            </p:extLst>
          </p:nvPr>
        </p:nvGraphicFramePr>
        <p:xfrm>
          <a:off x="1371600" y="1846555"/>
          <a:ext cx="10053960" cy="38351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8525B-89D7-11E8-FE8F-801D5C7D2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Approaches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EFFFA-503E-4698-8AC3-C5EF8F4B4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F1F1F"/>
                </a:solidFill>
                <a:effectLst/>
                <a:latin typeface="Google Sans"/>
              </a:rPr>
              <a:t>Analyze project document: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 Gain an overview of the data to be analyzed.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F1F1F"/>
                </a:solidFill>
                <a:effectLst/>
                <a:latin typeface="Google Sans"/>
              </a:rPr>
              <a:t>Read JSON dataset: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 Load the dataset into Google </a:t>
            </a:r>
            <a:r>
              <a:rPr lang="en-US" b="0" i="0" dirty="0" err="1">
                <a:solidFill>
                  <a:srgbClr val="1F1F1F"/>
                </a:solidFill>
                <a:effectLst/>
                <a:latin typeface="Google Sans"/>
              </a:rPr>
              <a:t>Colab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 for a complete view.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F1F1F"/>
                </a:solidFill>
                <a:effectLst/>
                <a:latin typeface="Google Sans"/>
              </a:rPr>
              <a:t>Preprocess data:</a:t>
            </a:r>
            <a:endParaRPr lang="en-US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Remove records with single space values in some columns to avoid ambiguity during Exploratory Data Analysis (EDA).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F1F1F"/>
                </a:solidFill>
                <a:effectLst/>
                <a:latin typeface="Google Sans"/>
              </a:rPr>
              <a:t>Perform EDA for each objective:</a:t>
            </a:r>
            <a:endParaRPr lang="en-US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Follow the objectives outlined in the document, performing EDA steps based on each objective's requirements.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Include reasons behind any findings or insights revealed during EDA.</a:t>
            </a:r>
          </a:p>
        </p:txBody>
      </p:sp>
    </p:spTree>
    <p:extLst>
      <p:ext uri="{BB962C8B-B14F-4D97-AF65-F5344CB8AC3E}">
        <p14:creationId xmlns:p14="http://schemas.microsoft.com/office/powerpoint/2010/main" val="2325079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DCCBF-7536-79B8-F6A7-BB3538A10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Insights found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142C0-CB89-3068-3A59-6B3E8B622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128" y="1837678"/>
            <a:ext cx="11184679" cy="4021121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6200" dirty="0"/>
          </a:p>
          <a:p>
            <a:r>
              <a:rPr lang="en-US" sz="6200" dirty="0"/>
              <a:t>Popular category on e-commerce is </a:t>
            </a:r>
            <a:r>
              <a:rPr lang="en-US" sz="6200" b="1" dirty="0"/>
              <a:t>Clothing &amp; accessories.</a:t>
            </a:r>
          </a:p>
          <a:p>
            <a:r>
              <a:rPr lang="en-US" sz="6200" b="1" dirty="0"/>
              <a:t>Top 10 brand products sold on e-commerce :  </a:t>
            </a:r>
          </a:p>
          <a:p>
            <a:pPr lvl="2"/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var(--colab-code-font-family)"/>
              </a:rPr>
              <a:t>ARBO</a:t>
            </a:r>
          </a:p>
          <a:p>
            <a:pPr lvl="2"/>
            <a:r>
              <a:rPr lang="en-US" altLang="en-US" sz="6200" dirty="0">
                <a:solidFill>
                  <a:srgbClr val="212121"/>
                </a:solidFill>
                <a:latin typeface="var(--colab-code-font-family)"/>
              </a:rPr>
              <a:t>True Bl </a:t>
            </a:r>
          </a:p>
          <a:p>
            <a:pPr lvl="2"/>
            <a:r>
              <a:rPr lang="en-US" altLang="en-US" sz="6200" dirty="0">
                <a:solidFill>
                  <a:srgbClr val="212121"/>
                </a:solidFill>
                <a:latin typeface="var(--colab-code-font-family)"/>
              </a:rPr>
              <a:t>ECKO Unal</a:t>
            </a:r>
          </a:p>
          <a:p>
            <a:pPr lvl="2"/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var(--colab-code-font-family)"/>
              </a:rPr>
              <a:t>REEB</a:t>
            </a:r>
          </a:p>
          <a:p>
            <a:pPr lvl="2"/>
            <a:r>
              <a:rPr lang="en-US" altLang="en-US" sz="6200" dirty="0">
                <a:solidFill>
                  <a:srgbClr val="212121"/>
                </a:solidFill>
                <a:latin typeface="var(--colab-code-font-family)"/>
              </a:rPr>
              <a:t>Puma</a:t>
            </a:r>
          </a:p>
          <a:p>
            <a:pPr lvl="2"/>
            <a:r>
              <a:rPr lang="en-US" altLang="en-US" sz="6200" dirty="0">
                <a:solidFill>
                  <a:srgbClr val="212121"/>
                </a:solidFill>
                <a:latin typeface="var(--colab-code-font-family)"/>
              </a:rPr>
              <a:t>Free Authority</a:t>
            </a:r>
          </a:p>
          <a:p>
            <a:pPr lvl="2"/>
            <a:r>
              <a:rPr lang="en-US" altLang="en-US" sz="6200" dirty="0">
                <a:solidFill>
                  <a:srgbClr val="212121"/>
                </a:solidFill>
                <a:latin typeface="var(--colab-code-font-family)"/>
              </a:rPr>
              <a:t>Keo</a:t>
            </a:r>
          </a:p>
          <a:p>
            <a:pPr lvl="2"/>
            <a:r>
              <a:rPr lang="en-US" altLang="en-US" sz="6200" dirty="0">
                <a:solidFill>
                  <a:srgbClr val="212121"/>
                </a:solidFill>
                <a:latin typeface="var(--colab-code-font-family)"/>
              </a:rPr>
              <a:t>AMP</a:t>
            </a:r>
          </a:p>
          <a:p>
            <a:pPr lvl="2"/>
            <a:r>
              <a:rPr lang="en-US" altLang="en-US" sz="6200" dirty="0">
                <a:solidFill>
                  <a:srgbClr val="212121"/>
                </a:solidFill>
                <a:latin typeface="var(--colab-code-font-family)"/>
              </a:rPr>
              <a:t>Black Beat</a:t>
            </a:r>
          </a:p>
          <a:p>
            <a:pPr lvl="2"/>
            <a:r>
              <a:rPr lang="en-US" altLang="en-US" sz="6200" dirty="0">
                <a:solidFill>
                  <a:srgbClr val="212121"/>
                </a:solidFill>
                <a:latin typeface="var(--colab-code-font-family)"/>
              </a:rPr>
              <a:t>Vims rai</a:t>
            </a:r>
          </a:p>
          <a:p>
            <a:pPr lvl="2"/>
            <a:endParaRPr lang="en-US" altLang="en-US" dirty="0">
              <a:solidFill>
                <a:srgbClr val="212121"/>
              </a:solidFill>
              <a:latin typeface="var(--colab-code-font-family)"/>
            </a:endParaRPr>
          </a:p>
          <a:p>
            <a:pPr lvl="2"/>
            <a:endParaRPr lang="en-US" altLang="en-US" dirty="0">
              <a:solidFill>
                <a:srgbClr val="212121"/>
              </a:solidFill>
              <a:latin typeface="var(--colab-code-font-family)"/>
            </a:endParaRPr>
          </a:p>
          <a:p>
            <a:pPr lvl="2"/>
            <a:endParaRPr lang="en-US" altLang="en-US" dirty="0">
              <a:solidFill>
                <a:srgbClr val="212121"/>
              </a:solidFill>
              <a:latin typeface="var(--colab-code-font-family)"/>
            </a:endParaRPr>
          </a:p>
          <a:p>
            <a:pPr lvl="2"/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b="1" dirty="0"/>
          </a:p>
          <a:p>
            <a:endParaRPr lang="en-US" b="1" dirty="0"/>
          </a:p>
          <a:p>
            <a:endParaRPr lang="en-IN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5C9A8A6-0690-ECDA-89F8-577D9ED411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184731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E6A73F70-D8CF-FF14-20B5-C55F41FC31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184731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56504443-8B13-24A6-5E4D-9A2FA307E6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184731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A2B5DE63-A69F-5EB8-1F34-9C522FE07F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184731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4483009D-B1D3-7AB0-0C08-5EB536147F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13520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378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33DC5-26F6-2DBD-CEF8-BE961C66E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Continue…..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C3BE7-48B8-EC16-9C6E-F71E435DB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17578"/>
            <a:ext cx="11029615" cy="3941222"/>
          </a:xfrm>
        </p:spPr>
        <p:txBody>
          <a:bodyPr>
            <a:normAutofit fontScale="47500" lnSpcReduction="20000"/>
          </a:bodyPr>
          <a:lstStyle/>
          <a:p>
            <a:endParaRPr lang="en-US" b="1" dirty="0"/>
          </a:p>
          <a:p>
            <a:r>
              <a:rPr lang="en-US" sz="3200" b="1" dirty="0"/>
              <a:t>Top 10 best rating sellers on e-commerce</a:t>
            </a:r>
            <a:r>
              <a:rPr lang="en-US" sz="3200" dirty="0"/>
              <a:t> :</a:t>
            </a:r>
          </a:p>
          <a:p>
            <a:pPr lvl="1"/>
            <a:r>
              <a:rPr lang="en-IN" sz="3200" dirty="0">
                <a:effectLst/>
              </a:rPr>
              <a:t>BungExclusive</a:t>
            </a:r>
            <a:endParaRPr lang="en-IN" sz="3200" dirty="0"/>
          </a:p>
          <a:p>
            <a:pPr lvl="1"/>
            <a:r>
              <a:rPr lang="en-IN" sz="3200" dirty="0">
                <a:effectLst/>
              </a:rPr>
              <a:t>VAR tees</a:t>
            </a:r>
          </a:p>
          <a:p>
            <a:pPr lvl="1"/>
            <a:r>
              <a:rPr lang="en-IN" sz="32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MILDIN</a:t>
            </a:r>
            <a:endParaRPr lang="en-IN" sz="3200" b="0" i="0" dirty="0">
              <a:solidFill>
                <a:srgbClr val="212121"/>
              </a:solidFill>
              <a:latin typeface="Roboto" panose="02000000000000000000" pitchFamily="2" charset="0"/>
            </a:endParaRPr>
          </a:p>
          <a:p>
            <a:pPr lvl="1"/>
            <a:r>
              <a:rPr lang="en-IN" sz="320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MOM and SON</a:t>
            </a:r>
          </a:p>
          <a:p>
            <a:pPr lvl="1"/>
            <a:r>
              <a:rPr lang="en-IN" sz="3200" dirty="0">
                <a:solidFill>
                  <a:srgbClr val="212121"/>
                </a:solidFill>
                <a:latin typeface="Roboto" panose="02000000000000000000" pitchFamily="2" charset="0"/>
              </a:rPr>
              <a:t>Bofrike</a:t>
            </a:r>
          </a:p>
          <a:p>
            <a:pPr lvl="1"/>
            <a:r>
              <a:rPr lang="en-IN" sz="320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SORANG</a:t>
            </a:r>
          </a:p>
          <a:p>
            <a:pPr lvl="1"/>
            <a:r>
              <a:rPr lang="en-IN" sz="3200" dirty="0">
                <a:solidFill>
                  <a:srgbClr val="212121"/>
                </a:solidFill>
                <a:latin typeface="Roboto" panose="02000000000000000000" pitchFamily="2" charset="0"/>
              </a:rPr>
              <a:t>TheBests</a:t>
            </a:r>
          </a:p>
          <a:p>
            <a:pPr lvl="1"/>
            <a:r>
              <a:rPr lang="en-IN" sz="320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Skipper land</a:t>
            </a:r>
          </a:p>
          <a:p>
            <a:pPr lvl="1"/>
            <a:r>
              <a:rPr lang="en-IN" sz="3200" dirty="0">
                <a:solidFill>
                  <a:srgbClr val="212121"/>
                </a:solidFill>
                <a:latin typeface="Roboto" panose="02000000000000000000" pitchFamily="2" charset="0"/>
              </a:rPr>
              <a:t>F</a:t>
            </a:r>
          </a:p>
          <a:p>
            <a:pPr lvl="1"/>
            <a:r>
              <a:rPr lang="en-IN" sz="3200" dirty="0">
                <a:effectLst/>
              </a:rPr>
              <a:t>Pixfab</a:t>
            </a:r>
          </a:p>
          <a:p>
            <a:pPr lvl="1"/>
            <a:endParaRPr lang="en-IN" dirty="0">
              <a:effectLst/>
            </a:endParaRPr>
          </a:p>
          <a:p>
            <a:endParaRPr lang="en-US" dirty="0"/>
          </a:p>
          <a:p>
            <a:endParaRPr lang="en-US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3344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EE830-D976-BBB6-9A7E-F44876CED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Continue…..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769C9-183A-36EA-F6D7-68EE00872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93289"/>
            <a:ext cx="11029616" cy="4909351"/>
          </a:xfrm>
        </p:spPr>
        <p:txBody>
          <a:bodyPr>
            <a:normAutofit/>
          </a:bodyPr>
          <a:lstStyle/>
          <a:p>
            <a:endParaRPr lang="en-US" b="1" dirty="0"/>
          </a:p>
          <a:p>
            <a:r>
              <a:rPr lang="en-US" b="1" dirty="0"/>
              <a:t>TOP 10 products satisfied by the customers :</a:t>
            </a:r>
          </a:p>
          <a:p>
            <a:pPr lvl="1"/>
            <a:r>
              <a:rPr lang="en-US" dirty="0"/>
              <a:t>Mesh men round neck white T-shirt</a:t>
            </a:r>
          </a:p>
          <a:p>
            <a:pPr lvl="1"/>
            <a:r>
              <a:rPr lang="en-US" dirty="0"/>
              <a:t>Solid men collared neck white T-shirt ( pack of 2)</a:t>
            </a:r>
          </a:p>
          <a:p>
            <a:pPr lvl="1"/>
            <a:r>
              <a:rPr lang="en-US" dirty="0"/>
              <a:t>Sports , Color black , Sporty , Solid Men round neck green T-shirt</a:t>
            </a:r>
          </a:p>
          <a:p>
            <a:pPr lvl="1"/>
            <a:r>
              <a:rPr lang="en-US" dirty="0"/>
              <a:t>Sports , Color black , Sporty , Solid Men round neck Light blue T-shirt</a:t>
            </a:r>
          </a:p>
          <a:p>
            <a:pPr lvl="1"/>
            <a:r>
              <a:rPr lang="en-US" dirty="0"/>
              <a:t>Men slim fit solid cut away collar Formal shirt</a:t>
            </a:r>
          </a:p>
          <a:p>
            <a:pPr lvl="1"/>
            <a:r>
              <a:rPr lang="en-US" dirty="0"/>
              <a:t>Self design , Printed ,  Washed ,  Men Round Neck Gold T-shirt</a:t>
            </a:r>
          </a:p>
          <a:p>
            <a:pPr lvl="1"/>
            <a:r>
              <a:rPr lang="en-US" dirty="0"/>
              <a:t>Stripped  V-neck casual Men Blue , Gray Sweater</a:t>
            </a:r>
          </a:p>
          <a:p>
            <a:pPr lvl="1"/>
            <a:r>
              <a:rPr lang="en-US" dirty="0"/>
              <a:t>Pure silk Self design Dark Blue men Dupatta</a:t>
            </a:r>
          </a:p>
          <a:p>
            <a:pPr lvl="1"/>
            <a:r>
              <a:rPr lang="en-US" dirty="0"/>
              <a:t>Walking shoes for men (Green)</a:t>
            </a:r>
          </a:p>
          <a:p>
            <a:pPr lvl="1"/>
            <a:r>
              <a:rPr lang="en-US" dirty="0"/>
              <a:t> Tie &amp; DYE  Men Polo Neck Light Blue T-shirt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66984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3C2E8-5CB1-0F43-35C0-C6FECB267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844C0-4F62-22DA-6F7C-E0C20DBBF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Wingdings" panose="05000000000000000000" pitchFamily="2" charset="2"/>
              <a:buChar char="§"/>
            </a:pPr>
            <a:r>
              <a:rPr lang="en-US" b="1" i="0" u="sng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Identifying Areas for Improvement</a:t>
            </a:r>
            <a:r>
              <a:rPr lang="en-US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While a negative skew might suggest overall customer satisfaction, it's still valuable </a:t>
            </a:r>
            <a:r>
              <a:rPr lang="en-US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analyze the lower-rated products </a:t>
            </a:r>
            <a:r>
              <a:rPr lang="en-US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understand why they received lower ratings and identify areas for improvement.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1" i="0" u="sng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 Development</a:t>
            </a:r>
            <a:r>
              <a:rPr lang="en-US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Analyzing customer feedback associated with lower ratings can provide valuable insights for </a:t>
            </a:r>
            <a:r>
              <a:rPr lang="en-US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improving future product iterations </a:t>
            </a:r>
            <a:r>
              <a:rPr lang="en-US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addressing customer pain points.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1" i="0" u="sng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Marketing and Customer Service</a:t>
            </a:r>
            <a:r>
              <a:rPr lang="en-US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Understanding the distribution of ratings can help tailor </a:t>
            </a:r>
            <a:r>
              <a:rPr lang="en-US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marketing messages and customer service strategies</a:t>
            </a:r>
            <a:r>
              <a:rPr lang="en-US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to better resonate with different customer segments.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i="0" u="sng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customer preferences</a:t>
            </a:r>
            <a:r>
              <a:rPr lang="en-US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Analyzing the price points of top-selling wears can reveal customer preferences for different price ranges within a sub-category. This information can be used to optimize pricing strategies, potentially offering a mix of products at various price points to cater to diverse customer segments.</a:t>
            </a:r>
          </a:p>
          <a:p>
            <a:pPr algn="l">
              <a:buFont typeface="Wingdings" panose="05000000000000000000" pitchFamily="2" charset="2"/>
              <a:buChar char="§"/>
            </a:pPr>
            <a:endParaRPr lang="en-US" b="0" i="0" dirty="0">
              <a:solidFill>
                <a:srgbClr val="21212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83515001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81</TotalTime>
  <Words>475</Words>
  <Application>Microsoft Office PowerPoint</Application>
  <PresentationFormat>Widescreen</PresentationFormat>
  <Paragraphs>74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Calibri</vt:lpstr>
      <vt:lpstr>Gill Sans MT</vt:lpstr>
      <vt:lpstr>Google Sans</vt:lpstr>
      <vt:lpstr>Roboto</vt:lpstr>
      <vt:lpstr>Times New Roman</vt:lpstr>
      <vt:lpstr>var(--colab-code-font-family)</vt:lpstr>
      <vt:lpstr>Wingdings</vt:lpstr>
      <vt:lpstr>Wingdings 2</vt:lpstr>
      <vt:lpstr>Dividend</vt:lpstr>
      <vt:lpstr>E-commerce analysis report</vt:lpstr>
      <vt:lpstr>Problem Statement </vt:lpstr>
      <vt:lpstr>Tools used </vt:lpstr>
      <vt:lpstr>Approaches </vt:lpstr>
      <vt:lpstr>Insights found </vt:lpstr>
      <vt:lpstr>Continue….. </vt:lpstr>
      <vt:lpstr>Continue….. </vt:lpstr>
      <vt:lpstr>Recommendations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 analysis report</dc:title>
  <dc:creator>Ganesh machani</dc:creator>
  <cp:lastModifiedBy>Ganesh machani</cp:lastModifiedBy>
  <cp:revision>1</cp:revision>
  <dcterms:created xsi:type="dcterms:W3CDTF">2024-03-05T20:37:22Z</dcterms:created>
  <dcterms:modified xsi:type="dcterms:W3CDTF">2024-03-05T21:58:50Z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